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40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DA718B4-87E8-4648-BE91-817C8E4B3D3F}" type="datetimeFigureOut">
              <a:rPr lang="en-US" smtClean="0"/>
              <a:t>3/23/2021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788F70-CFCC-44E6-BE4D-6CD99EFF2DBB}" type="slidenum">
              <a:rPr lang="en-US" smtClean="0"/>
              <a:t>‹#›</a:t>
            </a:fld>
            <a:endParaRPr lang="en-US"/>
          </a:p>
        </p:txBody>
      </p:sp>
    </p:spTree>
    <p:extLst>
      <p:ext uri="{BB962C8B-B14F-4D97-AF65-F5344CB8AC3E}">
        <p14:creationId xmlns:p14="http://schemas.microsoft.com/office/powerpoint/2010/main" val="18820356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DA718B4-87E8-4648-BE91-817C8E4B3D3F}" type="datetimeFigureOut">
              <a:rPr lang="en-US" smtClean="0"/>
              <a:t>3/23/2021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788F70-CFCC-44E6-BE4D-6CD99EFF2DBB}" type="slidenum">
              <a:rPr lang="en-US" smtClean="0"/>
              <a:t>‹#›</a:t>
            </a:fld>
            <a:endParaRPr lang="en-US"/>
          </a:p>
        </p:txBody>
      </p:sp>
    </p:spTree>
    <p:extLst>
      <p:ext uri="{BB962C8B-B14F-4D97-AF65-F5344CB8AC3E}">
        <p14:creationId xmlns:p14="http://schemas.microsoft.com/office/powerpoint/2010/main" val="5446622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DA718B4-87E8-4648-BE91-817C8E4B3D3F}" type="datetimeFigureOut">
              <a:rPr lang="en-US" smtClean="0"/>
              <a:t>3/23/2021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788F70-CFCC-44E6-BE4D-6CD99EFF2DBB}"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325780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DA718B4-87E8-4648-BE91-817C8E4B3D3F}" type="datetimeFigureOut">
              <a:rPr lang="en-US" smtClean="0"/>
              <a:t>3/23/2021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788F70-CFCC-44E6-BE4D-6CD99EFF2DBB}" type="slidenum">
              <a:rPr lang="en-US" smtClean="0"/>
              <a:t>‹#›</a:t>
            </a:fld>
            <a:endParaRPr lang="en-US"/>
          </a:p>
        </p:txBody>
      </p:sp>
    </p:spTree>
    <p:extLst>
      <p:ext uri="{BB962C8B-B14F-4D97-AF65-F5344CB8AC3E}">
        <p14:creationId xmlns:p14="http://schemas.microsoft.com/office/powerpoint/2010/main" val="20769689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DA718B4-87E8-4648-BE91-817C8E4B3D3F}" type="datetimeFigureOut">
              <a:rPr lang="en-US" smtClean="0"/>
              <a:t>3/23/2021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788F70-CFCC-44E6-BE4D-6CD99EFF2DBB}"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085226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DA718B4-87E8-4648-BE91-817C8E4B3D3F}" type="datetimeFigureOut">
              <a:rPr lang="en-US" smtClean="0"/>
              <a:t>3/23/2021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788F70-CFCC-44E6-BE4D-6CD99EFF2DBB}" type="slidenum">
              <a:rPr lang="en-US" smtClean="0"/>
              <a:t>‹#›</a:t>
            </a:fld>
            <a:endParaRPr lang="en-US"/>
          </a:p>
        </p:txBody>
      </p:sp>
    </p:spTree>
    <p:extLst>
      <p:ext uri="{BB962C8B-B14F-4D97-AF65-F5344CB8AC3E}">
        <p14:creationId xmlns:p14="http://schemas.microsoft.com/office/powerpoint/2010/main" val="41586799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A718B4-87E8-4648-BE91-817C8E4B3D3F}" type="datetimeFigureOut">
              <a:rPr lang="en-US" smtClean="0"/>
              <a:t>3/23/2021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788F70-CFCC-44E6-BE4D-6CD99EFF2DBB}" type="slidenum">
              <a:rPr lang="en-US" smtClean="0"/>
              <a:t>‹#›</a:t>
            </a:fld>
            <a:endParaRPr lang="en-US"/>
          </a:p>
        </p:txBody>
      </p:sp>
    </p:spTree>
    <p:extLst>
      <p:ext uri="{BB962C8B-B14F-4D97-AF65-F5344CB8AC3E}">
        <p14:creationId xmlns:p14="http://schemas.microsoft.com/office/powerpoint/2010/main" val="807647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A718B4-87E8-4648-BE91-817C8E4B3D3F}" type="datetimeFigureOut">
              <a:rPr lang="en-US" smtClean="0"/>
              <a:t>3/23/2021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788F70-CFCC-44E6-BE4D-6CD99EFF2DBB}" type="slidenum">
              <a:rPr lang="en-US" smtClean="0"/>
              <a:t>‹#›</a:t>
            </a:fld>
            <a:endParaRPr lang="en-US"/>
          </a:p>
        </p:txBody>
      </p:sp>
    </p:spTree>
    <p:extLst>
      <p:ext uri="{BB962C8B-B14F-4D97-AF65-F5344CB8AC3E}">
        <p14:creationId xmlns:p14="http://schemas.microsoft.com/office/powerpoint/2010/main" val="1335775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A718B4-87E8-4648-BE91-817C8E4B3D3F}" type="datetimeFigureOut">
              <a:rPr lang="en-US" smtClean="0"/>
              <a:t>3/23/2021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788F70-CFCC-44E6-BE4D-6CD99EFF2DBB}" type="slidenum">
              <a:rPr lang="en-US" smtClean="0"/>
              <a:t>‹#›</a:t>
            </a:fld>
            <a:endParaRPr lang="en-US"/>
          </a:p>
        </p:txBody>
      </p:sp>
    </p:spTree>
    <p:extLst>
      <p:ext uri="{BB962C8B-B14F-4D97-AF65-F5344CB8AC3E}">
        <p14:creationId xmlns:p14="http://schemas.microsoft.com/office/powerpoint/2010/main" val="21760817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DA718B4-87E8-4648-BE91-817C8E4B3D3F}" type="datetimeFigureOut">
              <a:rPr lang="en-US" smtClean="0"/>
              <a:t>3/23/2021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788F70-CFCC-44E6-BE4D-6CD99EFF2DBB}" type="slidenum">
              <a:rPr lang="en-US" smtClean="0"/>
              <a:t>‹#›</a:t>
            </a:fld>
            <a:endParaRPr lang="en-US"/>
          </a:p>
        </p:txBody>
      </p:sp>
    </p:spTree>
    <p:extLst>
      <p:ext uri="{BB962C8B-B14F-4D97-AF65-F5344CB8AC3E}">
        <p14:creationId xmlns:p14="http://schemas.microsoft.com/office/powerpoint/2010/main" val="818772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DA718B4-87E8-4648-BE91-817C8E4B3D3F}" type="datetimeFigureOut">
              <a:rPr lang="en-US" smtClean="0"/>
              <a:t>3/23/2021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788F70-CFCC-44E6-BE4D-6CD99EFF2DBB}" type="slidenum">
              <a:rPr lang="en-US" smtClean="0"/>
              <a:t>‹#›</a:t>
            </a:fld>
            <a:endParaRPr lang="en-US"/>
          </a:p>
        </p:txBody>
      </p:sp>
    </p:spTree>
    <p:extLst>
      <p:ext uri="{BB962C8B-B14F-4D97-AF65-F5344CB8AC3E}">
        <p14:creationId xmlns:p14="http://schemas.microsoft.com/office/powerpoint/2010/main" val="25264922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DA718B4-87E8-4648-BE91-817C8E4B3D3F}" type="datetimeFigureOut">
              <a:rPr lang="en-US" smtClean="0"/>
              <a:t>3/23/2021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788F70-CFCC-44E6-BE4D-6CD99EFF2DBB}" type="slidenum">
              <a:rPr lang="en-US" smtClean="0"/>
              <a:t>‹#›</a:t>
            </a:fld>
            <a:endParaRPr lang="en-US"/>
          </a:p>
        </p:txBody>
      </p:sp>
    </p:spTree>
    <p:extLst>
      <p:ext uri="{BB962C8B-B14F-4D97-AF65-F5344CB8AC3E}">
        <p14:creationId xmlns:p14="http://schemas.microsoft.com/office/powerpoint/2010/main" val="2556869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DA718B4-87E8-4648-BE91-817C8E4B3D3F}" type="datetimeFigureOut">
              <a:rPr lang="en-US" smtClean="0"/>
              <a:t>3/23/2021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788F70-CFCC-44E6-BE4D-6CD99EFF2DBB}" type="slidenum">
              <a:rPr lang="en-US" smtClean="0"/>
              <a:t>‹#›</a:t>
            </a:fld>
            <a:endParaRPr lang="en-US"/>
          </a:p>
        </p:txBody>
      </p:sp>
    </p:spTree>
    <p:extLst>
      <p:ext uri="{BB962C8B-B14F-4D97-AF65-F5344CB8AC3E}">
        <p14:creationId xmlns:p14="http://schemas.microsoft.com/office/powerpoint/2010/main" val="37310256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A718B4-87E8-4648-BE91-817C8E4B3D3F}" type="datetimeFigureOut">
              <a:rPr lang="en-US" smtClean="0"/>
              <a:t>3/23/2021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788F70-CFCC-44E6-BE4D-6CD99EFF2DBB}" type="slidenum">
              <a:rPr lang="en-US" smtClean="0"/>
              <a:t>‹#›</a:t>
            </a:fld>
            <a:endParaRPr lang="en-US"/>
          </a:p>
        </p:txBody>
      </p:sp>
    </p:spTree>
    <p:extLst>
      <p:ext uri="{BB962C8B-B14F-4D97-AF65-F5344CB8AC3E}">
        <p14:creationId xmlns:p14="http://schemas.microsoft.com/office/powerpoint/2010/main" val="3222100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DA718B4-87E8-4648-BE91-817C8E4B3D3F}" type="datetimeFigureOut">
              <a:rPr lang="en-US" smtClean="0"/>
              <a:t>3/23/2021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788F70-CFCC-44E6-BE4D-6CD99EFF2DBB}" type="slidenum">
              <a:rPr lang="en-US" smtClean="0"/>
              <a:t>‹#›</a:t>
            </a:fld>
            <a:endParaRPr lang="en-US"/>
          </a:p>
        </p:txBody>
      </p:sp>
    </p:spTree>
    <p:extLst>
      <p:ext uri="{BB962C8B-B14F-4D97-AF65-F5344CB8AC3E}">
        <p14:creationId xmlns:p14="http://schemas.microsoft.com/office/powerpoint/2010/main" val="184871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788F70-CFCC-44E6-BE4D-6CD99EFF2DBB}" type="slidenum">
              <a:rPr lang="en-US" smtClean="0"/>
              <a:t>‹#›</a:t>
            </a:fld>
            <a:endParaRPr lang="en-US"/>
          </a:p>
        </p:txBody>
      </p:sp>
      <p:sp>
        <p:nvSpPr>
          <p:cNvPr id="5" name="Date Placeholder 4"/>
          <p:cNvSpPr>
            <a:spLocks noGrp="1"/>
          </p:cNvSpPr>
          <p:nvPr>
            <p:ph type="dt" sz="half" idx="10"/>
          </p:nvPr>
        </p:nvSpPr>
        <p:spPr/>
        <p:txBody>
          <a:bodyPr/>
          <a:lstStyle/>
          <a:p>
            <a:fld id="{BDA718B4-87E8-4648-BE91-817C8E4B3D3F}" type="datetimeFigureOut">
              <a:rPr lang="en-US" smtClean="0"/>
              <a:t>3/23/2021</a:t>
            </a:fld>
            <a:endParaRPr lang="en-US"/>
          </a:p>
        </p:txBody>
      </p:sp>
    </p:spTree>
    <p:extLst>
      <p:ext uri="{BB962C8B-B14F-4D97-AF65-F5344CB8AC3E}">
        <p14:creationId xmlns:p14="http://schemas.microsoft.com/office/powerpoint/2010/main" val="17464667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DA718B4-87E8-4648-BE91-817C8E4B3D3F}" type="datetimeFigureOut">
              <a:rPr lang="en-US" smtClean="0"/>
              <a:t>3/23/2021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D788F70-CFCC-44E6-BE4D-6CD99EFF2DBB}" type="slidenum">
              <a:rPr lang="en-US" smtClean="0"/>
              <a:t>‹#›</a:t>
            </a:fld>
            <a:endParaRPr lang="en-US"/>
          </a:p>
        </p:txBody>
      </p:sp>
    </p:spTree>
    <p:extLst>
      <p:ext uri="{BB962C8B-B14F-4D97-AF65-F5344CB8AC3E}">
        <p14:creationId xmlns:p14="http://schemas.microsoft.com/office/powerpoint/2010/main" val="3749821805"/>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 id="2147483725" r:id="rId14"/>
    <p:sldLayoutId id="2147483726" r:id="rId15"/>
    <p:sldLayoutId id="214748372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F443C-EBD7-4833-A0AE-179A7A1F0DC5}"/>
              </a:ext>
            </a:extLst>
          </p:cNvPr>
          <p:cNvSpPr>
            <a:spLocks noGrp="1"/>
          </p:cNvSpPr>
          <p:nvPr>
            <p:ph type="ctrTitle"/>
          </p:nvPr>
        </p:nvSpPr>
        <p:spPr>
          <a:xfrm>
            <a:off x="1524000" y="1122363"/>
            <a:ext cx="9144000" cy="3745852"/>
          </a:xfrm>
        </p:spPr>
        <p:txBody>
          <a:bodyPr>
            <a:normAutofit/>
          </a:bodyPr>
          <a:lstStyle/>
          <a:p>
            <a:pPr algn="ctr"/>
            <a:r>
              <a:rPr lang="en-US" b="1" dirty="0">
                <a:latin typeface="Times New Roman" panose="02020603050405020304" pitchFamily="18" charset="0"/>
                <a:cs typeface="Times New Roman" panose="02020603050405020304" pitchFamily="18" charset="0"/>
              </a:rPr>
              <a:t>Merle Mishel’s Theory</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Student Name</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Institution affiliation</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Date </a:t>
            </a:r>
          </a:p>
        </p:txBody>
      </p:sp>
    </p:spTree>
    <p:extLst>
      <p:ext uri="{BB962C8B-B14F-4D97-AF65-F5344CB8AC3E}">
        <p14:creationId xmlns:p14="http://schemas.microsoft.com/office/powerpoint/2010/main" val="21279738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4FC4F-8BCD-4766-A446-096019CBF6B4}"/>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Practice</a:t>
            </a:r>
          </a:p>
        </p:txBody>
      </p:sp>
      <p:sp>
        <p:nvSpPr>
          <p:cNvPr id="3" name="Content Placeholder 2">
            <a:extLst>
              <a:ext uri="{FF2B5EF4-FFF2-40B4-BE49-F238E27FC236}">
                <a16:creationId xmlns:a16="http://schemas.microsoft.com/office/drawing/2014/main" id="{E775C2F6-9E28-44F2-9754-C7308347AC77}"/>
              </a:ext>
            </a:extLst>
          </p:cNvPr>
          <p:cNvSpPr>
            <a:spLocks noGrp="1"/>
          </p:cNvSpPr>
          <p:nvPr>
            <p:ph idx="1"/>
          </p:nvPr>
        </p:nvSpPr>
        <p:spPr>
          <a:xfrm>
            <a:off x="677334" y="2160589"/>
            <a:ext cx="9857584" cy="3880773"/>
          </a:xfrm>
        </p:spPr>
        <p:txBody>
          <a:bodyPr>
            <a:normAutofit/>
          </a:bodyPr>
          <a:lstStyle/>
          <a:p>
            <a:pPr algn="ctr"/>
            <a:r>
              <a:rPr lang="en-US" b="0" i="0" dirty="0">
                <a:solidFill>
                  <a:srgbClr val="505151"/>
                </a:solidFill>
                <a:effectLst/>
                <a:latin typeface="helvetica neue"/>
              </a:rPr>
              <a:t> </a:t>
            </a:r>
            <a:r>
              <a:rPr lang="en-US" sz="2000" b="0" i="0" dirty="0">
                <a:solidFill>
                  <a:srgbClr val="505151"/>
                </a:solidFill>
                <a:effectLst/>
                <a:latin typeface="Times New Roman" panose="02020603050405020304" pitchFamily="18" charset="0"/>
                <a:cs typeface="Times New Roman" panose="02020603050405020304" pitchFamily="18" charset="0"/>
              </a:rPr>
              <a:t>Mishel’s theory describes a phenomenon experienced by acute and chronically ill individuals and their families. </a:t>
            </a:r>
          </a:p>
          <a:p>
            <a:pPr algn="ctr"/>
            <a:r>
              <a:rPr lang="en-US" sz="2000" b="0" i="0" dirty="0">
                <a:solidFill>
                  <a:srgbClr val="505151"/>
                </a:solidFill>
                <a:effectLst/>
                <a:latin typeface="Times New Roman" panose="02020603050405020304" pitchFamily="18" charset="0"/>
                <a:cs typeface="Times New Roman" panose="02020603050405020304" pitchFamily="18" charset="0"/>
              </a:rPr>
              <a:t>Mishel believed this was her theory was a way of taking control and making sense out of an over whelming situation. She knew early in the development of her concept and theory that nurses could identify the phenomenon from their experiences in caring for patients Several nurses have moved the theory from research to practice. </a:t>
            </a:r>
          </a:p>
          <a:p>
            <a:pPr algn="ctr"/>
            <a:r>
              <a:rPr lang="en-US" sz="2000" b="0" i="0" dirty="0">
                <a:solidFill>
                  <a:srgbClr val="505151"/>
                </a:solidFill>
                <a:effectLst/>
                <a:latin typeface="Times New Roman" panose="02020603050405020304" pitchFamily="18" charset="0"/>
                <a:cs typeface="Times New Roman" panose="02020603050405020304" pitchFamily="18" charset="0"/>
              </a:rPr>
              <a:t>Similarly, the theory has been used in managing Uncertainty in Illness Scale users master’s-prepared clinicians seek to understand the experience of uncertainty in a variety of clinical set tings and patient populations. The scale and theory are used by clinicians from 15 countries other than the United State</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4735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3AC79-B7DA-4BD5-B92C-43CBAC7A33E8}"/>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Education</a:t>
            </a:r>
          </a:p>
        </p:txBody>
      </p:sp>
      <p:sp>
        <p:nvSpPr>
          <p:cNvPr id="3" name="Content Placeholder 2">
            <a:extLst>
              <a:ext uri="{FF2B5EF4-FFF2-40B4-BE49-F238E27FC236}">
                <a16:creationId xmlns:a16="http://schemas.microsoft.com/office/drawing/2014/main" id="{4D357ABB-6F4C-4B12-8568-5A4E26960478}"/>
              </a:ext>
            </a:extLst>
          </p:cNvPr>
          <p:cNvSpPr>
            <a:spLocks noGrp="1"/>
          </p:cNvSpPr>
          <p:nvPr>
            <p:ph idx="1"/>
          </p:nvPr>
        </p:nvSpPr>
        <p:spPr>
          <a:xfrm>
            <a:off x="838200" y="2408349"/>
            <a:ext cx="10515600" cy="2987899"/>
          </a:xfrm>
        </p:spPr>
        <p:txBody>
          <a:bodyPr>
            <a:normAutofit lnSpcReduction="10000"/>
          </a:bodyPr>
          <a:lstStyle/>
          <a:p>
            <a:pPr algn="ctr"/>
            <a:r>
              <a:rPr lang="en-US" sz="2800" dirty="0">
                <a:solidFill>
                  <a:srgbClr val="505151"/>
                </a:solidFill>
                <a:latin typeface="Times New Roman" panose="02020603050405020304" pitchFamily="18" charset="0"/>
                <a:cs typeface="Times New Roman" panose="02020603050405020304" pitchFamily="18" charset="0"/>
              </a:rPr>
              <a:t>Merle Mishel theory is used in education </a:t>
            </a:r>
            <a:r>
              <a:rPr lang="en-US" sz="2800" b="0" i="0" dirty="0">
                <a:solidFill>
                  <a:srgbClr val="505151"/>
                </a:solidFill>
                <a:effectLst/>
                <a:latin typeface="Times New Roman" panose="02020603050405020304" pitchFamily="18" charset="0"/>
                <a:cs typeface="Times New Roman" panose="02020603050405020304" pitchFamily="18" charset="0"/>
              </a:rPr>
              <a:t>to illustrate how theory guides the development of nursing interventions in 562 UNIT V Middle Range Nursing Theories her doctoral-level courses. </a:t>
            </a:r>
          </a:p>
          <a:p>
            <a:pPr algn="ctr"/>
            <a:r>
              <a:rPr lang="en-US" sz="2800" b="0" i="0" dirty="0">
                <a:solidFill>
                  <a:srgbClr val="505151"/>
                </a:solidFill>
                <a:effectLst/>
                <a:latin typeface="Times New Roman" panose="02020603050405020304" pitchFamily="18" charset="0"/>
                <a:cs typeface="Times New Roman" panose="02020603050405020304" pitchFamily="18" charset="0"/>
              </a:rPr>
              <a:t>Mishel frequently presents school of nursing lectures, seminars, and symposia nationally and internationally, sharing her empirical findings and the process of theory development for faculty and students.</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959726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5A96C0-4F48-471B-A4B5-34646A997ADB}"/>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Research</a:t>
            </a:r>
          </a:p>
        </p:txBody>
      </p:sp>
      <p:sp>
        <p:nvSpPr>
          <p:cNvPr id="3" name="Content Placeholder 2">
            <a:extLst>
              <a:ext uri="{FF2B5EF4-FFF2-40B4-BE49-F238E27FC236}">
                <a16:creationId xmlns:a16="http://schemas.microsoft.com/office/drawing/2014/main" id="{B38230F8-DE9B-44F0-A489-7E24CB1721EB}"/>
              </a:ext>
            </a:extLst>
          </p:cNvPr>
          <p:cNvSpPr>
            <a:spLocks noGrp="1"/>
          </p:cNvSpPr>
          <p:nvPr>
            <p:ph idx="1"/>
          </p:nvPr>
        </p:nvSpPr>
        <p:spPr>
          <a:xfrm>
            <a:off x="838200" y="2382591"/>
            <a:ext cx="10515600" cy="3794371"/>
          </a:xfrm>
        </p:spPr>
        <p:txBody>
          <a:bodyPr>
            <a:normAutofit/>
          </a:bodyPr>
          <a:lstStyle/>
          <a:p>
            <a:pPr algn="ctr"/>
            <a:r>
              <a:rPr lang="en-US" sz="2400" b="0" i="0" dirty="0">
                <a:solidFill>
                  <a:srgbClr val="505151"/>
                </a:solidFill>
                <a:effectLst/>
                <a:latin typeface="Times New Roman" panose="02020603050405020304" pitchFamily="18" charset="0"/>
                <a:cs typeface="Times New Roman" panose="02020603050405020304" pitchFamily="18" charset="0"/>
              </a:rPr>
              <a:t>Mishel’s program of research encompassed testing the psychoeducational nursing interventions derived from the theoretical model in samples of adults with breast and prostate cancers.</a:t>
            </a:r>
          </a:p>
          <a:p>
            <a:pPr algn="ctr"/>
            <a:r>
              <a:rPr lang="en-US" sz="2400" b="0" i="0" dirty="0">
                <a:solidFill>
                  <a:srgbClr val="505151"/>
                </a:solidFill>
                <a:effectLst/>
                <a:latin typeface="Times New Roman" panose="02020603050405020304" pitchFamily="18" charset="0"/>
                <a:cs typeface="Times New Roman" panose="02020603050405020304" pitchFamily="18" charset="0"/>
              </a:rPr>
              <a:t>The scales and theory used by nurse researchers and scientists from other disciplines describe and explain psychological responses of people experiencing uncertainty due to illness and test interventions to manage uncertainty in illness contexts.</a:t>
            </a:r>
          </a:p>
          <a:p>
            <a:pPr algn="ctr"/>
            <a:r>
              <a:rPr lang="en-US" sz="2400" b="0" i="0" dirty="0">
                <a:solidFill>
                  <a:srgbClr val="505151"/>
                </a:solidFill>
                <a:effectLst/>
                <a:latin typeface="Times New Roman" panose="02020603050405020304" pitchFamily="18" charset="0"/>
                <a:cs typeface="Times New Roman" panose="02020603050405020304" pitchFamily="18" charset="0"/>
              </a:rPr>
              <a:t>Current research on uncertainty in illness is focused on theory testing.</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78455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073040-5B2B-4A0C-B637-F53D204CA136}"/>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Summary</a:t>
            </a:r>
          </a:p>
        </p:txBody>
      </p:sp>
      <p:sp>
        <p:nvSpPr>
          <p:cNvPr id="3" name="Content Placeholder 2">
            <a:extLst>
              <a:ext uri="{FF2B5EF4-FFF2-40B4-BE49-F238E27FC236}">
                <a16:creationId xmlns:a16="http://schemas.microsoft.com/office/drawing/2014/main" id="{81996097-2EE5-400F-9231-2AAF893A7AFE}"/>
              </a:ext>
            </a:extLst>
          </p:cNvPr>
          <p:cNvSpPr>
            <a:spLocks noGrp="1"/>
          </p:cNvSpPr>
          <p:nvPr>
            <p:ph idx="1"/>
          </p:nvPr>
        </p:nvSpPr>
        <p:spPr>
          <a:xfrm>
            <a:off x="838200" y="1825625"/>
            <a:ext cx="10515600" cy="3879716"/>
          </a:xfrm>
        </p:spPr>
        <p:txBody>
          <a:bodyPr>
            <a:normAutofit lnSpcReduction="10000"/>
          </a:bodyPr>
          <a:lstStyle/>
          <a:p>
            <a:pPr algn="ctr"/>
            <a:r>
              <a:rPr lang="en-US" sz="2800" b="0" i="0" dirty="0">
                <a:solidFill>
                  <a:srgbClr val="505151"/>
                </a:solidFill>
                <a:effectLst/>
                <a:latin typeface="Times New Roman" panose="02020603050405020304" pitchFamily="18" charset="0"/>
                <a:cs typeface="Times New Roman" panose="02020603050405020304" pitchFamily="18" charset="0"/>
              </a:rPr>
              <a:t>Theory provides a comprehensive framework within which to view the experience of acute and chronic illness and to organize nursing interventions to promote optimal adjustment.</a:t>
            </a:r>
          </a:p>
          <a:p>
            <a:pPr algn="ctr"/>
            <a:r>
              <a:rPr lang="en-US" sz="2800" b="0" i="0" dirty="0">
                <a:solidFill>
                  <a:srgbClr val="505151"/>
                </a:solidFill>
                <a:effectLst/>
                <a:latin typeface="Times New Roman" panose="02020603050405020304" pitchFamily="18" charset="0"/>
                <a:cs typeface="Times New Roman" panose="02020603050405020304" pitchFamily="18" charset="0"/>
              </a:rPr>
              <a:t> The theory helps explain the stresses associated with the diagnosis and treatment of major illnesses or chronic conditions, the processes by which individuals assess and respond to the uncertainty inherent in an illness experience, and the importance of professional caregivers in providing information and supporting individuals in understanding and man aging uncertainty.</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66795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B5A30-7FB2-415A-8657-86AC3934BBDF}"/>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Reference.</a:t>
            </a:r>
          </a:p>
        </p:txBody>
      </p:sp>
      <p:sp>
        <p:nvSpPr>
          <p:cNvPr id="3" name="Content Placeholder 2">
            <a:extLst>
              <a:ext uri="{FF2B5EF4-FFF2-40B4-BE49-F238E27FC236}">
                <a16:creationId xmlns:a16="http://schemas.microsoft.com/office/drawing/2014/main" id="{66E011DC-950A-4348-ABEE-E916F6315CA1}"/>
              </a:ext>
            </a:extLst>
          </p:cNvPr>
          <p:cNvSpPr>
            <a:spLocks noGrp="1"/>
          </p:cNvSpPr>
          <p:nvPr>
            <p:ph idx="1"/>
          </p:nvPr>
        </p:nvSpPr>
        <p:spPr/>
        <p:txBody>
          <a:bodyPr/>
          <a:lstStyle/>
          <a:p>
            <a:pPr marL="0" indent="0">
              <a:buNone/>
            </a:pPr>
            <a:r>
              <a:rPr lang="en-US" sz="2800" b="0" i="0" dirty="0">
                <a:solidFill>
                  <a:srgbClr val="222222"/>
                </a:solidFill>
                <a:effectLst/>
                <a:latin typeface="Times New Roman" panose="02020603050405020304" pitchFamily="18" charset="0"/>
                <a:cs typeface="Times New Roman" panose="02020603050405020304" pitchFamily="18" charset="0"/>
              </a:rPr>
              <a:t>Stewart, J. L., &amp; Mishel, M. H. (2000). Uncertainty in childhood illness: A synthesis of the parent and child literature. </a:t>
            </a:r>
            <a:r>
              <a:rPr lang="en-US" sz="2800" b="0" i="1" dirty="0">
                <a:solidFill>
                  <a:srgbClr val="222222"/>
                </a:solidFill>
                <a:effectLst/>
                <a:latin typeface="Times New Roman" panose="02020603050405020304" pitchFamily="18" charset="0"/>
                <a:cs typeface="Times New Roman" panose="02020603050405020304" pitchFamily="18" charset="0"/>
              </a:rPr>
              <a:t>Scholarly inquiry for nursing practice</a:t>
            </a:r>
            <a:r>
              <a:rPr lang="en-US" sz="2800" b="0" i="0" dirty="0">
                <a:solidFill>
                  <a:srgbClr val="222222"/>
                </a:solidFill>
                <a:effectLst/>
                <a:latin typeface="Times New Roman" panose="02020603050405020304" pitchFamily="18" charset="0"/>
                <a:cs typeface="Times New Roman" panose="02020603050405020304" pitchFamily="18" charset="0"/>
              </a:rPr>
              <a:t>, </a:t>
            </a:r>
            <a:r>
              <a:rPr lang="en-US" sz="2800" b="0" i="1" dirty="0">
                <a:solidFill>
                  <a:srgbClr val="222222"/>
                </a:solidFill>
                <a:effectLst/>
                <a:latin typeface="Times New Roman" panose="02020603050405020304" pitchFamily="18" charset="0"/>
                <a:cs typeface="Times New Roman" panose="02020603050405020304" pitchFamily="18" charset="0"/>
              </a:rPr>
              <a:t>14</a:t>
            </a:r>
            <a:r>
              <a:rPr lang="en-US" sz="2800" b="0" i="0" dirty="0">
                <a:solidFill>
                  <a:srgbClr val="222222"/>
                </a:solidFill>
                <a:effectLst/>
                <a:latin typeface="Times New Roman" panose="02020603050405020304" pitchFamily="18" charset="0"/>
                <a:cs typeface="Times New Roman" panose="02020603050405020304" pitchFamily="18" charset="0"/>
              </a:rPr>
              <a:t>(4), 299-319.</a:t>
            </a:r>
          </a:p>
          <a:p>
            <a:pPr marL="0" indent="0">
              <a:buNone/>
            </a:pPr>
            <a:r>
              <a:rPr lang="en-US" sz="2800" b="0" i="0" dirty="0">
                <a:solidFill>
                  <a:srgbClr val="222222"/>
                </a:solidFill>
                <a:effectLst/>
                <a:latin typeface="Times New Roman" panose="02020603050405020304" pitchFamily="18" charset="0"/>
                <a:cs typeface="Times New Roman" panose="02020603050405020304" pitchFamily="18" charset="0"/>
              </a:rPr>
              <a:t>Mishel, M. H. (1997). Uncertainty in acute illness. </a:t>
            </a:r>
            <a:r>
              <a:rPr lang="en-US" sz="2800" b="0" i="1" dirty="0">
                <a:solidFill>
                  <a:srgbClr val="222222"/>
                </a:solidFill>
                <a:effectLst/>
                <a:latin typeface="Times New Roman" panose="02020603050405020304" pitchFamily="18" charset="0"/>
                <a:cs typeface="Times New Roman" panose="02020603050405020304" pitchFamily="18" charset="0"/>
              </a:rPr>
              <a:t>Annual review of nursing research</a:t>
            </a:r>
            <a:r>
              <a:rPr lang="en-US" sz="2800" b="0" i="0" dirty="0">
                <a:solidFill>
                  <a:srgbClr val="222222"/>
                </a:solidFill>
                <a:effectLst/>
                <a:latin typeface="Times New Roman" panose="02020603050405020304" pitchFamily="18" charset="0"/>
                <a:cs typeface="Times New Roman" panose="02020603050405020304" pitchFamily="18" charset="0"/>
              </a:rPr>
              <a:t>, </a:t>
            </a:r>
            <a:r>
              <a:rPr lang="en-US" sz="2800" b="0" i="1" dirty="0">
                <a:solidFill>
                  <a:srgbClr val="222222"/>
                </a:solidFill>
                <a:effectLst/>
                <a:latin typeface="Times New Roman" panose="02020603050405020304" pitchFamily="18" charset="0"/>
                <a:cs typeface="Times New Roman" panose="02020603050405020304" pitchFamily="18" charset="0"/>
              </a:rPr>
              <a:t>15</a:t>
            </a:r>
            <a:r>
              <a:rPr lang="en-US" sz="2800" b="0" i="0" dirty="0">
                <a:solidFill>
                  <a:srgbClr val="222222"/>
                </a:solidFill>
                <a:effectLst/>
                <a:latin typeface="Times New Roman" panose="02020603050405020304" pitchFamily="18" charset="0"/>
                <a:cs typeface="Times New Roman" panose="02020603050405020304" pitchFamily="18" charset="0"/>
              </a:rPr>
              <a:t>(1), 57-80.</a:t>
            </a:r>
          </a:p>
          <a:p>
            <a:pPr marL="0" indent="0">
              <a:buNone/>
            </a:pPr>
            <a:endParaRPr lang="en-US" dirty="0"/>
          </a:p>
        </p:txBody>
      </p:sp>
    </p:spTree>
    <p:extLst>
      <p:ext uri="{BB962C8B-B14F-4D97-AF65-F5344CB8AC3E}">
        <p14:creationId xmlns:p14="http://schemas.microsoft.com/office/powerpoint/2010/main" val="321117995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27</TotalTime>
  <Words>419</Words>
  <Application>Microsoft Office PowerPoint</Application>
  <PresentationFormat>Widescreen</PresentationFormat>
  <Paragraphs>18</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helvetica neue</vt:lpstr>
      <vt:lpstr>Times New Roman</vt:lpstr>
      <vt:lpstr>Trebuchet MS</vt:lpstr>
      <vt:lpstr>Wingdings 3</vt:lpstr>
      <vt:lpstr>Facet</vt:lpstr>
      <vt:lpstr>Merle Mishel’s Theory Student Name Institution affiliation Date </vt:lpstr>
      <vt:lpstr>Practice</vt:lpstr>
      <vt:lpstr>Education</vt:lpstr>
      <vt:lpstr>Research</vt:lpstr>
      <vt:lpstr>Summary</vt:lpstr>
      <vt:lpstr>Reference.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Merle Mishel’s Theory Student Name Institution affiliation Date</dc:title>
  <dc:creator>user</dc:creator>
  <cp:lastModifiedBy>user</cp:lastModifiedBy>
  <cp:revision>8</cp:revision>
  <dcterms:created xsi:type="dcterms:W3CDTF">2021-03-23T05:19:32Z</dcterms:created>
  <dcterms:modified xsi:type="dcterms:W3CDTF">2021-03-23T06:02:21Z</dcterms:modified>
</cp:coreProperties>
</file>